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62" r:id="rId6"/>
    <p:sldId id="259" r:id="rId7"/>
    <p:sldId id="263" r:id="rId8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46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343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578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242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22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331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806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138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014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977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7578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270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DCB15-235B-4A02-8871-0397AA078421}" type="datetimeFigureOut">
              <a:rPr lang="ko-KR" altLang="en-US" smtClean="0"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5526"/>
            <a:ext cx="7610475" cy="2431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홈페이지 메인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23728" y="2092349"/>
            <a:ext cx="6535561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ko-KR" altLang="en-US" sz="1100" spc="-130" dirty="0" err="1">
                <a:solidFill>
                  <a:prstClr val="black"/>
                </a:solidFill>
              </a:rPr>
              <a:t>켄싱턴</a:t>
            </a:r>
            <a:r>
              <a:rPr lang="ko-KR" altLang="en-US" sz="1100" spc="-130" dirty="0">
                <a:solidFill>
                  <a:prstClr val="black"/>
                </a:solidFill>
              </a:rPr>
              <a:t> </a:t>
            </a:r>
            <a:r>
              <a:rPr lang="ko-KR" altLang="en-US" sz="1100" spc="-130" dirty="0" err="1">
                <a:solidFill>
                  <a:prstClr val="black"/>
                </a:solidFill>
              </a:rPr>
              <a:t>리워즈</a:t>
            </a:r>
            <a:r>
              <a:rPr lang="ko-KR" altLang="en-US" sz="1100" spc="-130" dirty="0">
                <a:solidFill>
                  <a:prstClr val="black"/>
                </a:solidFill>
              </a:rPr>
              <a:t> 신규 가입 시 </a:t>
            </a:r>
            <a:r>
              <a:rPr lang="en-US" altLang="ko-KR" sz="1100" b="1" spc="-130" dirty="0">
                <a:solidFill>
                  <a:prstClr val="black"/>
                </a:solidFill>
              </a:rPr>
              <a:t>5% </a:t>
            </a:r>
            <a:r>
              <a:rPr lang="ko-KR" altLang="en-US" sz="1100" b="1" spc="-130" dirty="0">
                <a:solidFill>
                  <a:prstClr val="black"/>
                </a:solidFill>
              </a:rPr>
              <a:t>할인쿠폰 즉시 제공</a:t>
            </a:r>
            <a:r>
              <a:rPr lang="ko-KR" altLang="en-US" sz="1100" spc="-130" dirty="0">
                <a:solidFill>
                  <a:prstClr val="black"/>
                </a:solidFill>
              </a:rPr>
              <a:t> 및 이용금액에 대해 </a:t>
            </a:r>
            <a:r>
              <a:rPr lang="ko-KR" altLang="en-US" sz="1100" b="1" spc="-130" dirty="0" err="1">
                <a:solidFill>
                  <a:prstClr val="black"/>
                </a:solidFill>
              </a:rPr>
              <a:t>켄싱턴</a:t>
            </a:r>
            <a:r>
              <a:rPr lang="ko-KR" altLang="en-US" sz="1100" b="1" spc="-130" dirty="0">
                <a:solidFill>
                  <a:prstClr val="black"/>
                </a:solidFill>
              </a:rPr>
              <a:t> 포인트 최대 </a:t>
            </a:r>
            <a:r>
              <a:rPr lang="en-US" altLang="ko-KR" sz="1100" b="1" spc="-130" dirty="0">
                <a:solidFill>
                  <a:prstClr val="black"/>
                </a:solidFill>
              </a:rPr>
              <a:t>7% </a:t>
            </a:r>
            <a:r>
              <a:rPr lang="ko-KR" altLang="en-US" sz="1100" b="1" spc="-130" dirty="0">
                <a:solidFill>
                  <a:prstClr val="black"/>
                </a:solidFill>
              </a:rPr>
              <a:t>적립</a:t>
            </a:r>
            <a:r>
              <a:rPr lang="ko-KR" altLang="en-US" sz="1100" spc="-130" dirty="0">
                <a:solidFill>
                  <a:prstClr val="black"/>
                </a:solidFill>
              </a:rPr>
              <a:t>  </a:t>
            </a:r>
            <a:r>
              <a:rPr lang="ko-KR" altLang="en-US" sz="1000" u="sng" spc="-130" dirty="0">
                <a:solidFill>
                  <a:prstClr val="black"/>
                </a:solidFill>
              </a:rPr>
              <a:t>자세히 보기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3137241" y="510379"/>
            <a:ext cx="1465363" cy="1623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4283968" y="672681"/>
            <a:ext cx="1224136" cy="139501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779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3" y="523432"/>
            <a:ext cx="7629116" cy="303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리워즈</a:t>
            </a:r>
            <a:r>
              <a:rPr lang="ko-KR" altLang="en-US" sz="1400" dirty="0"/>
              <a:t> 전용상품 상단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35696" y="3720381"/>
            <a:ext cx="7377892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ko-KR" altLang="en-US" sz="105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sz="1050" b="1" spc="-130" dirty="0" err="1">
                <a:solidFill>
                  <a:schemeClr val="accent6">
                    <a:lumMod val="50000"/>
                  </a:schemeClr>
                </a:solidFill>
              </a:rPr>
              <a:t>리워즈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 회원 전용 상품</a:t>
            </a:r>
            <a:r>
              <a:rPr lang="ko-KR" altLang="en-US" sz="1050" b="1" spc="-130" dirty="0">
                <a:solidFill>
                  <a:prstClr val="black"/>
                </a:solidFill>
              </a:rPr>
              <a:t>입니다</a:t>
            </a:r>
            <a:r>
              <a:rPr lang="en-US" altLang="ko-KR" sz="1050" b="1" spc="-130" dirty="0">
                <a:solidFill>
                  <a:prstClr val="black"/>
                </a:solidFill>
              </a:rPr>
              <a:t>.</a:t>
            </a:r>
          </a:p>
          <a:p>
            <a:pPr lvl="0"/>
            <a:endParaRPr lang="en-US" altLang="ko-KR" sz="1050" spc="-130" dirty="0">
              <a:solidFill>
                <a:prstClr val="black"/>
              </a:solidFill>
            </a:endParaRPr>
          </a:p>
          <a:p>
            <a:pPr lvl="0"/>
            <a:r>
              <a:rPr lang="ko-KR" altLang="en-US" sz="1050" spc="-130" dirty="0">
                <a:solidFill>
                  <a:prstClr val="black"/>
                </a:solidFill>
              </a:rPr>
              <a:t>지금 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신규 가입</a:t>
            </a:r>
            <a:r>
              <a:rPr lang="ko-KR" altLang="en-US" sz="1050" spc="-130" dirty="0">
                <a:solidFill>
                  <a:prstClr val="black"/>
                </a:solidFill>
              </a:rPr>
              <a:t>하시면 </a:t>
            </a:r>
            <a:r>
              <a:rPr lang="en-US" altLang="ko-KR" sz="1050" b="1" spc="-130" dirty="0">
                <a:solidFill>
                  <a:schemeClr val="accent6">
                    <a:lumMod val="50000"/>
                  </a:schemeClr>
                </a:solidFill>
              </a:rPr>
              <a:t>5% 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할인쿠폰 즉시 제공</a:t>
            </a:r>
            <a:r>
              <a:rPr lang="ko-KR" altLang="en-US" sz="1050" spc="-130" dirty="0">
                <a:solidFill>
                  <a:prstClr val="black"/>
                </a:solidFill>
              </a:rPr>
              <a:t> 및 이용 금액에 대해 국내 </a:t>
            </a:r>
            <a:r>
              <a:rPr lang="ko-KR" altLang="en-US" sz="1050" spc="-130" dirty="0" err="1">
                <a:solidFill>
                  <a:prstClr val="black"/>
                </a:solidFill>
              </a:rPr>
              <a:t>켄싱턴호텔앤리조트에서</a:t>
            </a:r>
            <a:r>
              <a:rPr lang="ko-KR" altLang="en-US" sz="1050" spc="-130" dirty="0">
                <a:solidFill>
                  <a:prstClr val="black"/>
                </a:solidFill>
              </a:rPr>
              <a:t> 현금처럼 사용 가능한 </a:t>
            </a:r>
            <a:endParaRPr lang="en-US" altLang="ko-KR" sz="1050" spc="-130" dirty="0">
              <a:solidFill>
                <a:prstClr val="black"/>
              </a:solidFill>
            </a:endParaRPr>
          </a:p>
          <a:p>
            <a:pPr lvl="0"/>
            <a:r>
              <a:rPr lang="ko-KR" altLang="en-US" sz="105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 포인트를 </a:t>
            </a:r>
            <a:r>
              <a:rPr lang="en-US" altLang="ko-KR" sz="1050" b="1" spc="-130" dirty="0">
                <a:solidFill>
                  <a:schemeClr val="accent6">
                    <a:lumMod val="50000"/>
                  </a:schemeClr>
                </a:solidFill>
              </a:rPr>
              <a:t>3~7% 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적립</a:t>
            </a:r>
            <a:r>
              <a:rPr lang="ko-KR" altLang="en-US" sz="1050" spc="-130" dirty="0">
                <a:solidFill>
                  <a:prstClr val="black"/>
                </a:solidFill>
              </a:rPr>
              <a:t>해</a:t>
            </a:r>
            <a:r>
              <a:rPr lang="ko-KR" altLang="en-US" sz="1050" b="1" spc="-130" dirty="0">
                <a:solidFill>
                  <a:srgbClr val="EEECE1">
                    <a:lumMod val="75000"/>
                  </a:srgbClr>
                </a:solidFill>
              </a:rPr>
              <a:t> </a:t>
            </a:r>
            <a:r>
              <a:rPr lang="ko-KR" altLang="en-US" sz="1050" spc="-130" dirty="0">
                <a:solidFill>
                  <a:prstClr val="black"/>
                </a:solidFill>
              </a:rPr>
              <a:t>드립니다</a:t>
            </a:r>
            <a:r>
              <a:rPr lang="en-US" altLang="ko-KR" sz="1050" spc="-130" dirty="0">
                <a:solidFill>
                  <a:prstClr val="black"/>
                </a:solidFill>
              </a:rPr>
              <a:t>. </a:t>
            </a:r>
            <a:r>
              <a:rPr lang="en-US" altLang="ko-KR" sz="700" spc="-130" dirty="0">
                <a:solidFill>
                  <a:prstClr val="black"/>
                </a:solidFill>
              </a:rPr>
              <a:t>*</a:t>
            </a:r>
            <a:r>
              <a:rPr lang="ko-KR" altLang="en-US" sz="700" spc="-130" dirty="0">
                <a:solidFill>
                  <a:prstClr val="black"/>
                </a:solidFill>
              </a:rPr>
              <a:t>부가세 제외 금액 기준 적립</a:t>
            </a:r>
            <a:r>
              <a:rPr lang="en-US" altLang="ko-KR" sz="700" spc="-130" dirty="0">
                <a:solidFill>
                  <a:prstClr val="black"/>
                </a:solidFill>
              </a:rPr>
              <a:t>, 1</a:t>
            </a:r>
            <a:r>
              <a:rPr lang="ko-KR" altLang="en-US" sz="700" spc="-130" dirty="0">
                <a:solidFill>
                  <a:prstClr val="black"/>
                </a:solidFill>
              </a:rPr>
              <a:t>포인트</a:t>
            </a:r>
            <a:r>
              <a:rPr lang="en-US" altLang="ko-KR" sz="700" spc="-130" dirty="0">
                <a:solidFill>
                  <a:prstClr val="black"/>
                </a:solidFill>
              </a:rPr>
              <a:t>=1</a:t>
            </a:r>
            <a:r>
              <a:rPr lang="ko-KR" altLang="en-US" sz="700" spc="-130" dirty="0">
                <a:solidFill>
                  <a:prstClr val="black"/>
                </a:solidFill>
              </a:rPr>
              <a:t>원의 가치</a:t>
            </a:r>
            <a:endParaRPr lang="ko-KR" altLang="en-US" sz="500" spc="-130" dirty="0">
              <a:solidFill>
                <a:prstClr val="black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95736" y="1563638"/>
            <a:ext cx="1584176" cy="21602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3093138" y="1779662"/>
            <a:ext cx="1190830" cy="187220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716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65" b="12176"/>
          <a:stretch/>
        </p:blipFill>
        <p:spPr bwMode="auto">
          <a:xfrm>
            <a:off x="260526" y="556295"/>
            <a:ext cx="6254750" cy="3831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비회원이 빠른 예약 시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60032" y="1674770"/>
            <a:ext cx="4021235" cy="1361911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lvl="0" algn="ctr"/>
            <a:r>
              <a:rPr lang="en-US" altLang="ko-KR" sz="1050" spc="-130" dirty="0">
                <a:solidFill>
                  <a:srgbClr val="FF0000"/>
                </a:solidFill>
              </a:rPr>
              <a:t>(</a:t>
            </a:r>
            <a:r>
              <a:rPr lang="ko-KR" altLang="en-US" sz="1050" spc="-130" dirty="0">
                <a:solidFill>
                  <a:srgbClr val="FF0000"/>
                </a:solidFill>
              </a:rPr>
              <a:t>가운데 정렬</a:t>
            </a:r>
            <a:r>
              <a:rPr lang="en-US" altLang="ko-KR" sz="1050" spc="-130" dirty="0">
                <a:solidFill>
                  <a:srgbClr val="FF0000"/>
                </a:solidFill>
              </a:rPr>
              <a:t>)</a:t>
            </a:r>
          </a:p>
          <a:p>
            <a:pPr lvl="0" algn="ctr"/>
            <a:r>
              <a:rPr lang="ko-KR" altLang="en-US" sz="1200" b="1" spc="-130" dirty="0">
                <a:solidFill>
                  <a:prstClr val="black"/>
                </a:solidFill>
              </a:rPr>
              <a:t>아직 </a:t>
            </a:r>
            <a:r>
              <a:rPr lang="ko-KR" altLang="en-US" sz="1200" b="1" spc="-130" dirty="0" err="1">
                <a:solidFill>
                  <a:prstClr val="black"/>
                </a:solidFill>
              </a:rPr>
              <a:t>리워즈</a:t>
            </a:r>
            <a:r>
              <a:rPr lang="ko-KR" altLang="en-US" sz="1200" b="1" spc="-130" dirty="0">
                <a:solidFill>
                  <a:prstClr val="black"/>
                </a:solidFill>
              </a:rPr>
              <a:t> 회원이 아니신가요</a:t>
            </a:r>
            <a:r>
              <a:rPr lang="en-US" altLang="ko-KR" sz="1200" b="1" spc="-130" dirty="0">
                <a:solidFill>
                  <a:prstClr val="black"/>
                </a:solidFill>
              </a:rPr>
              <a:t>?</a:t>
            </a:r>
          </a:p>
          <a:p>
            <a:pPr lvl="0" algn="ctr"/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지금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신규 가입</a:t>
            </a:r>
            <a:r>
              <a:rPr lang="ko-KR" altLang="en-US" sz="1200" spc="-130" dirty="0">
                <a:solidFill>
                  <a:prstClr val="black"/>
                </a:solidFill>
              </a:rPr>
              <a:t>하시면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5%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할인쿠폰 즉시 제공</a:t>
            </a:r>
            <a:r>
              <a:rPr lang="ko-KR" altLang="en-US" sz="1200" spc="-130" dirty="0">
                <a:solidFill>
                  <a:prstClr val="black"/>
                </a:solidFill>
              </a:rPr>
              <a:t> 및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이용 금액에 대해 국내 </a:t>
            </a:r>
            <a:r>
              <a:rPr lang="ko-KR" altLang="en-US" sz="1200" spc="-130" dirty="0" err="1">
                <a:solidFill>
                  <a:prstClr val="black"/>
                </a:solidFill>
              </a:rPr>
              <a:t>켄싱턴호텔앤리조트에서</a:t>
            </a:r>
            <a:r>
              <a:rPr lang="ko-KR" altLang="en-US" sz="1200" spc="-130" dirty="0">
                <a:solidFill>
                  <a:prstClr val="black"/>
                </a:solidFill>
              </a:rPr>
              <a:t> 현금처럼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사용 가능한 </a:t>
            </a:r>
            <a:r>
              <a:rPr lang="ko-KR" altLang="en-US" sz="120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 포인트를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3~7%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적립</a:t>
            </a:r>
            <a:r>
              <a:rPr lang="ko-KR" altLang="en-US" sz="1200" spc="-130" dirty="0">
                <a:solidFill>
                  <a:prstClr val="black"/>
                </a:solidFill>
              </a:rPr>
              <a:t>해</a:t>
            </a:r>
            <a:r>
              <a:rPr lang="ko-KR" altLang="en-US" sz="1200" b="1" spc="-130" dirty="0">
                <a:solidFill>
                  <a:srgbClr val="EEECE1">
                    <a:lumMod val="75000"/>
                  </a:srgbClr>
                </a:solidFill>
              </a:rPr>
              <a:t> </a:t>
            </a:r>
            <a:r>
              <a:rPr lang="ko-KR" altLang="en-US" sz="1200" spc="-130" dirty="0">
                <a:solidFill>
                  <a:prstClr val="black"/>
                </a:solidFill>
              </a:rPr>
              <a:t>드립니다</a:t>
            </a:r>
            <a:r>
              <a:rPr lang="en-US" altLang="ko-KR" sz="1200" spc="-130" dirty="0">
                <a:solidFill>
                  <a:prstClr val="black"/>
                </a:solidFill>
              </a:rPr>
              <a:t>.</a:t>
            </a:r>
          </a:p>
          <a:p>
            <a:pPr lvl="0" algn="ctr"/>
            <a:r>
              <a:rPr lang="en-US" altLang="ko-KR" sz="900" spc="-130" dirty="0">
                <a:solidFill>
                  <a:prstClr val="black"/>
                </a:solidFill>
              </a:rPr>
              <a:t>*</a:t>
            </a:r>
            <a:r>
              <a:rPr lang="ko-KR" altLang="en-US" sz="900" spc="-130" dirty="0">
                <a:solidFill>
                  <a:prstClr val="black"/>
                </a:solidFill>
              </a:rPr>
              <a:t>부가세 제외 금액 기준 적립</a:t>
            </a:r>
            <a:r>
              <a:rPr lang="en-US" altLang="ko-KR" sz="900" spc="-130" dirty="0">
                <a:solidFill>
                  <a:prstClr val="black"/>
                </a:solidFill>
              </a:rPr>
              <a:t>, </a:t>
            </a:r>
            <a:r>
              <a:rPr lang="en-US" altLang="ko-KR" sz="900" spc="-130" dirty="0"/>
              <a:t>1</a:t>
            </a:r>
            <a:r>
              <a:rPr lang="ko-KR" altLang="en-US" sz="900" spc="-130" dirty="0"/>
              <a:t>포인트</a:t>
            </a:r>
            <a:r>
              <a:rPr lang="en-US" altLang="ko-KR" sz="900" spc="-130" dirty="0"/>
              <a:t>=1</a:t>
            </a:r>
            <a:r>
              <a:rPr lang="ko-KR" altLang="en-US" sz="900" spc="-130" dirty="0"/>
              <a:t>원의 가치</a:t>
            </a:r>
            <a:endParaRPr lang="en-US" altLang="ko-KR" sz="900" spc="-130" dirty="0">
              <a:solidFill>
                <a:prstClr val="black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348047" y="1995686"/>
            <a:ext cx="1935921" cy="7200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/>
          <p:nvPr/>
        </p:nvCxnSpPr>
        <p:spPr>
          <a:xfrm flipV="1">
            <a:off x="4355975" y="2139702"/>
            <a:ext cx="576065" cy="43204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360042" y="1059582"/>
            <a:ext cx="3021214" cy="415498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lvl="0" algn="ctr"/>
            <a:r>
              <a:rPr lang="ko-KR" altLang="en-US" sz="1050" spc="-130" dirty="0">
                <a:solidFill>
                  <a:srgbClr val="FF0000"/>
                </a:solidFill>
              </a:rPr>
              <a:t>기존 </a:t>
            </a:r>
            <a:r>
              <a:rPr lang="ko-KR" altLang="en-US" sz="1050" spc="-130" dirty="0" err="1">
                <a:solidFill>
                  <a:srgbClr val="FF0000"/>
                </a:solidFill>
              </a:rPr>
              <a:t>룸온니</a:t>
            </a:r>
            <a:r>
              <a:rPr lang="ko-KR" altLang="en-US" sz="1050" spc="-130" dirty="0">
                <a:solidFill>
                  <a:srgbClr val="FF0000"/>
                </a:solidFill>
              </a:rPr>
              <a:t> 선택 시에만 팝업이 뜨는데</a:t>
            </a:r>
            <a:endParaRPr lang="en-US" altLang="ko-KR" sz="1050" spc="-130" dirty="0">
              <a:solidFill>
                <a:srgbClr val="FF0000"/>
              </a:solidFill>
            </a:endParaRPr>
          </a:p>
          <a:p>
            <a:pPr lvl="0" algn="ctr"/>
            <a:r>
              <a:rPr lang="ko-KR" altLang="en-US" sz="1050" spc="-130" dirty="0">
                <a:solidFill>
                  <a:srgbClr val="FF0000"/>
                </a:solidFill>
              </a:rPr>
              <a:t>패키지 선택 시에도 팝업이 뜨도록 </a:t>
            </a:r>
            <a:r>
              <a:rPr lang="ko-KR" altLang="en-US" sz="1050" spc="-130" dirty="0" err="1">
                <a:solidFill>
                  <a:srgbClr val="FF0000"/>
                </a:solidFill>
              </a:rPr>
              <a:t>부탁드립니다</a:t>
            </a:r>
            <a:r>
              <a:rPr lang="en-US" altLang="ko-KR" sz="1050" spc="-130" dirty="0">
                <a:solidFill>
                  <a:srgbClr val="FF0000"/>
                </a:solidFill>
              </a:rPr>
              <a:t>,</a:t>
            </a:r>
            <a:endParaRPr lang="ko-KR" altLang="en-US" sz="1200" spc="-13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030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비회원이 빠른 예약 시</a:t>
            </a:r>
            <a:endParaRPr lang="en-US" altLang="ko-KR" sz="1400" dirty="0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44" y="555526"/>
            <a:ext cx="5376615" cy="4384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" name="그룹 11"/>
          <p:cNvGrpSpPr/>
          <p:nvPr/>
        </p:nvGrpSpPr>
        <p:grpSpPr>
          <a:xfrm>
            <a:off x="361832" y="3867894"/>
            <a:ext cx="1257840" cy="754700"/>
            <a:chOff x="357157" y="4224206"/>
            <a:chExt cx="1257840" cy="754700"/>
          </a:xfrm>
        </p:grpSpPr>
        <p:sp>
          <p:nvSpPr>
            <p:cNvPr id="18" name="직사각형 17"/>
            <p:cNvSpPr/>
            <p:nvPr/>
          </p:nvSpPr>
          <p:spPr>
            <a:xfrm>
              <a:off x="357157" y="4584246"/>
              <a:ext cx="1257840" cy="3946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</a:rPr>
                <a:t>(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</a:rPr>
                <a:t>선택한 객실에 표기</a:t>
              </a: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</a:rPr>
                <a:t>)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sz="700" spc="-1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리워즈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회원 최소 </a:t>
              </a: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3% 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적립</a:t>
              </a:r>
              <a:endParaRPr lang="en-US" altLang="ko-KR" sz="70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79128" y="4224206"/>
              <a:ext cx="731813" cy="142263"/>
            </a:xfrm>
            <a:prstGeom prst="rect">
              <a:avLst/>
            </a:prstGeom>
            <a:noFill/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241219" y="4333031"/>
            <a:ext cx="1257840" cy="253916"/>
            <a:chOff x="6071424" y="4550129"/>
            <a:chExt cx="1257840" cy="253916"/>
          </a:xfrm>
        </p:grpSpPr>
        <p:sp>
          <p:nvSpPr>
            <p:cNvPr id="19" name="직사각형 18"/>
            <p:cNvSpPr/>
            <p:nvPr/>
          </p:nvSpPr>
          <p:spPr>
            <a:xfrm>
              <a:off x="6071424" y="4550129"/>
              <a:ext cx="1257840" cy="25391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ko-KR" altLang="en-US" sz="700" spc="-1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리워즈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회원이라면 최소 </a:t>
              </a: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4,088P 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적립</a:t>
              </a:r>
              <a:endParaRPr lang="en-US" altLang="ko-KR" sz="70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6147246" y="4605956"/>
              <a:ext cx="1152000" cy="142263"/>
            </a:xfrm>
            <a:prstGeom prst="rect">
              <a:avLst/>
            </a:prstGeom>
            <a:noFill/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 dirty="0"/>
            </a:p>
          </p:txBody>
        </p:sp>
      </p:grpSp>
      <p:cxnSp>
        <p:nvCxnSpPr>
          <p:cNvPr id="26" name="직선 화살표 연결선 25"/>
          <p:cNvCxnSpPr/>
          <p:nvPr/>
        </p:nvCxnSpPr>
        <p:spPr>
          <a:xfrm flipH="1" flipV="1">
            <a:off x="755576" y="3961501"/>
            <a:ext cx="216024" cy="232055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796136" y="4270325"/>
            <a:ext cx="187593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lvl="0" algn="ctr"/>
            <a:r>
              <a:rPr lang="en-US" altLang="ko-KR" sz="1200" spc="-130" dirty="0">
                <a:solidFill>
                  <a:prstClr val="black"/>
                </a:solidFill>
              </a:rPr>
              <a:t>3% </a:t>
            </a:r>
            <a:r>
              <a:rPr lang="ko-KR" altLang="en-US" sz="1200" spc="-130" dirty="0" err="1">
                <a:solidFill>
                  <a:prstClr val="black"/>
                </a:solidFill>
              </a:rPr>
              <a:t>적립률</a:t>
            </a:r>
            <a:r>
              <a:rPr lang="ko-KR" altLang="en-US" sz="1200" spc="-130" dirty="0">
                <a:solidFill>
                  <a:prstClr val="black"/>
                </a:solidFill>
              </a:rPr>
              <a:t> 기준으로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예상 적립 포인트 노출</a:t>
            </a:r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5469041" y="4479274"/>
            <a:ext cx="255087" cy="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7923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93" y="555525"/>
            <a:ext cx="5489035" cy="4389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비회원이 일반 상품 예약 시</a:t>
            </a:r>
            <a:endParaRPr lang="en-US" altLang="ko-KR" sz="1400" dirty="0"/>
          </a:p>
        </p:txBody>
      </p:sp>
      <p:grpSp>
        <p:nvGrpSpPr>
          <p:cNvPr id="12" name="그룹 11"/>
          <p:cNvGrpSpPr/>
          <p:nvPr/>
        </p:nvGrpSpPr>
        <p:grpSpPr>
          <a:xfrm>
            <a:off x="457643" y="2067694"/>
            <a:ext cx="1483765" cy="646319"/>
            <a:chOff x="379128" y="3720150"/>
            <a:chExt cx="1483765" cy="646319"/>
          </a:xfrm>
        </p:grpSpPr>
        <p:sp>
          <p:nvSpPr>
            <p:cNvPr id="18" name="직사각형 17"/>
            <p:cNvSpPr/>
            <p:nvPr/>
          </p:nvSpPr>
          <p:spPr>
            <a:xfrm>
              <a:off x="605053" y="3720150"/>
              <a:ext cx="1257840" cy="3946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</a:rPr>
                <a:t>(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</a:rPr>
                <a:t>선택한 객실에 표기</a:t>
              </a: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</a:rPr>
                <a:t>)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sz="700" spc="-1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리워즈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회원 최소 </a:t>
              </a: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3% 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적립</a:t>
              </a:r>
              <a:endParaRPr lang="en-US" altLang="ko-KR" sz="70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79128" y="4224206"/>
              <a:ext cx="731813" cy="142263"/>
            </a:xfrm>
            <a:prstGeom prst="rect">
              <a:avLst/>
            </a:prstGeom>
            <a:noFill/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4385235" y="4333031"/>
            <a:ext cx="1257840" cy="253916"/>
            <a:chOff x="6071424" y="4550129"/>
            <a:chExt cx="1257840" cy="253916"/>
          </a:xfrm>
        </p:grpSpPr>
        <p:sp>
          <p:nvSpPr>
            <p:cNvPr id="23" name="직사각형 22"/>
            <p:cNvSpPr/>
            <p:nvPr/>
          </p:nvSpPr>
          <p:spPr>
            <a:xfrm>
              <a:off x="6136367" y="4625240"/>
              <a:ext cx="1152000" cy="1422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 dirty="0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6071424" y="4550129"/>
              <a:ext cx="1257840" cy="25391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ko-KR" altLang="en-US" sz="700" spc="-150" dirty="0" err="1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리워즈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회원이라면 최소 </a:t>
              </a:r>
              <a:r>
                <a:rPr lang="en-US" altLang="ko-KR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4,088P </a:t>
              </a:r>
              <a:r>
                <a:rPr lang="ko-KR" altLang="en-US" sz="700" spc="-15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적립</a:t>
              </a:r>
              <a:endParaRPr lang="en-US" altLang="ko-KR" sz="700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26" name="직선 화살표 연결선 25"/>
          <p:cNvCxnSpPr/>
          <p:nvPr/>
        </p:nvCxnSpPr>
        <p:spPr>
          <a:xfrm flipH="1">
            <a:off x="1111814" y="2498108"/>
            <a:ext cx="142185" cy="14314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796136" y="4270325"/>
            <a:ext cx="187593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lvl="0" algn="ctr"/>
            <a:r>
              <a:rPr lang="en-US" altLang="ko-KR" sz="1200" spc="-130" dirty="0">
                <a:solidFill>
                  <a:prstClr val="black"/>
                </a:solidFill>
              </a:rPr>
              <a:t>3% </a:t>
            </a:r>
            <a:r>
              <a:rPr lang="ko-KR" altLang="en-US" sz="1200" spc="-130" dirty="0" err="1">
                <a:solidFill>
                  <a:prstClr val="black"/>
                </a:solidFill>
              </a:rPr>
              <a:t>적립률</a:t>
            </a:r>
            <a:r>
              <a:rPr lang="ko-KR" altLang="en-US" sz="1200" spc="-130" dirty="0">
                <a:solidFill>
                  <a:prstClr val="black"/>
                </a:solidFill>
              </a:rPr>
              <a:t> 기준으로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예상 적립 포인트 노출</a:t>
            </a:r>
          </a:p>
        </p:txBody>
      </p:sp>
      <p:cxnSp>
        <p:nvCxnSpPr>
          <p:cNvPr id="16" name="직선 화살표 연결선 15"/>
          <p:cNvCxnSpPr/>
          <p:nvPr/>
        </p:nvCxnSpPr>
        <p:spPr>
          <a:xfrm>
            <a:off x="5613057" y="4479274"/>
            <a:ext cx="255087" cy="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4444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64"/>
          <a:stretch/>
        </p:blipFill>
        <p:spPr bwMode="auto">
          <a:xfrm>
            <a:off x="251520" y="555526"/>
            <a:ext cx="6263756" cy="4219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비회원이 회원전용 상품 예약 시</a:t>
            </a:r>
            <a:r>
              <a:rPr lang="en-US" altLang="ko-KR" sz="1400" dirty="0"/>
              <a:t>(</a:t>
            </a:r>
            <a:r>
              <a:rPr lang="ko-KR" altLang="en-US" sz="1400" dirty="0"/>
              <a:t>예약하기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1270814"/>
            <a:ext cx="4021235" cy="115416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lvl="0" algn="ctr"/>
            <a:r>
              <a:rPr lang="ko-KR" altLang="en-US" sz="1200" b="1" spc="-130" dirty="0">
                <a:solidFill>
                  <a:prstClr val="black"/>
                </a:solidFill>
              </a:rPr>
              <a:t>아직 </a:t>
            </a:r>
            <a:r>
              <a:rPr lang="ko-KR" altLang="en-US" sz="1200" b="1" spc="-130" dirty="0" err="1">
                <a:solidFill>
                  <a:prstClr val="black"/>
                </a:solidFill>
              </a:rPr>
              <a:t>리워즈</a:t>
            </a:r>
            <a:r>
              <a:rPr lang="ko-KR" altLang="en-US" sz="1200" b="1" spc="-130" dirty="0">
                <a:solidFill>
                  <a:prstClr val="black"/>
                </a:solidFill>
              </a:rPr>
              <a:t> 회원이 아니신가요</a:t>
            </a:r>
            <a:r>
              <a:rPr lang="en-US" altLang="ko-KR" sz="1200" b="1" spc="-130" dirty="0">
                <a:solidFill>
                  <a:prstClr val="black"/>
                </a:solidFill>
              </a:rPr>
              <a:t>?</a:t>
            </a:r>
          </a:p>
          <a:p>
            <a:pPr lvl="0" algn="ctr"/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지금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신규 가입</a:t>
            </a:r>
            <a:r>
              <a:rPr lang="ko-KR" altLang="en-US" sz="1200" spc="-130" dirty="0">
                <a:solidFill>
                  <a:prstClr val="black"/>
                </a:solidFill>
              </a:rPr>
              <a:t>하시면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5%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할인쿠폰 즉시 제공</a:t>
            </a:r>
            <a:r>
              <a:rPr lang="ko-KR" altLang="en-US" sz="1200" spc="-130" dirty="0">
                <a:solidFill>
                  <a:prstClr val="black"/>
                </a:solidFill>
              </a:rPr>
              <a:t> 및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이용 금액에 대해 국내 </a:t>
            </a:r>
            <a:r>
              <a:rPr lang="ko-KR" altLang="en-US" sz="1200" spc="-130" dirty="0" err="1">
                <a:solidFill>
                  <a:prstClr val="black"/>
                </a:solidFill>
              </a:rPr>
              <a:t>켄싱턴호텔앤리조트에서</a:t>
            </a:r>
            <a:r>
              <a:rPr lang="ko-KR" altLang="en-US" sz="1200" spc="-130" dirty="0">
                <a:solidFill>
                  <a:prstClr val="black"/>
                </a:solidFill>
              </a:rPr>
              <a:t> 현금처럼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사용 가능한 </a:t>
            </a:r>
            <a:r>
              <a:rPr lang="ko-KR" altLang="en-US" sz="120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 포인트를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3~7%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적립</a:t>
            </a:r>
            <a:r>
              <a:rPr lang="ko-KR" altLang="en-US" sz="1200" spc="-130" dirty="0">
                <a:solidFill>
                  <a:prstClr val="black"/>
                </a:solidFill>
              </a:rPr>
              <a:t>해</a:t>
            </a:r>
            <a:r>
              <a:rPr lang="ko-KR" altLang="en-US" sz="1200" b="1" spc="-130" dirty="0">
                <a:solidFill>
                  <a:srgbClr val="EEECE1">
                    <a:lumMod val="75000"/>
                  </a:srgbClr>
                </a:solidFill>
              </a:rPr>
              <a:t> </a:t>
            </a:r>
            <a:r>
              <a:rPr lang="ko-KR" altLang="en-US" sz="1200" spc="-130" dirty="0">
                <a:solidFill>
                  <a:prstClr val="black"/>
                </a:solidFill>
              </a:rPr>
              <a:t>드립니다</a:t>
            </a:r>
            <a:r>
              <a:rPr lang="en-US" altLang="ko-KR" sz="1200" spc="-130" dirty="0">
                <a:solidFill>
                  <a:prstClr val="black"/>
                </a:solidFill>
              </a:rPr>
              <a:t>.</a:t>
            </a:r>
          </a:p>
          <a:p>
            <a:pPr lvl="0" algn="ctr"/>
            <a:r>
              <a:rPr lang="en-US" altLang="ko-KR" sz="900" spc="-130" dirty="0">
                <a:solidFill>
                  <a:prstClr val="black"/>
                </a:solidFill>
              </a:rPr>
              <a:t>*</a:t>
            </a:r>
            <a:r>
              <a:rPr lang="ko-KR" altLang="en-US" sz="900" spc="-130" dirty="0">
                <a:solidFill>
                  <a:prstClr val="black"/>
                </a:solidFill>
              </a:rPr>
              <a:t>부가세 제외 금액 기준 적립</a:t>
            </a:r>
            <a:r>
              <a:rPr lang="en-US" altLang="ko-KR" sz="900" spc="-130" dirty="0">
                <a:solidFill>
                  <a:prstClr val="black"/>
                </a:solidFill>
              </a:rPr>
              <a:t>, </a:t>
            </a:r>
            <a:r>
              <a:rPr lang="en-US" altLang="ko-KR" sz="900" spc="-130" dirty="0"/>
              <a:t>1</a:t>
            </a:r>
            <a:r>
              <a:rPr lang="ko-KR" altLang="en-US" sz="900" spc="-130" dirty="0"/>
              <a:t>포인트</a:t>
            </a:r>
            <a:r>
              <a:rPr lang="en-US" altLang="ko-KR" sz="900" spc="-130" dirty="0"/>
              <a:t>=1</a:t>
            </a:r>
            <a:r>
              <a:rPr lang="ko-KR" altLang="en-US" sz="900" spc="-130" dirty="0"/>
              <a:t>원의 가치</a:t>
            </a:r>
            <a:endParaRPr lang="en-US" altLang="ko-KR" sz="900" spc="-130" dirty="0">
              <a:solidFill>
                <a:prstClr val="black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52976" y="2355726"/>
            <a:ext cx="2202999" cy="64807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/>
              <a:t>ㅊ</a:t>
            </a:r>
            <a:endParaRPr lang="ko-KR" altLang="en-US" dirty="0"/>
          </a:p>
        </p:txBody>
      </p:sp>
      <p:cxnSp>
        <p:nvCxnSpPr>
          <p:cNvPr id="10" name="직선 화살표 연결선 9"/>
          <p:cNvCxnSpPr/>
          <p:nvPr/>
        </p:nvCxnSpPr>
        <p:spPr>
          <a:xfrm flipV="1">
            <a:off x="4355975" y="2139702"/>
            <a:ext cx="576065" cy="43204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2152976" y="3440258"/>
            <a:ext cx="2202999" cy="3240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rgbClr val="FF0000"/>
                </a:solidFill>
              </a:rPr>
              <a:t>삭제</a:t>
            </a:r>
          </a:p>
        </p:txBody>
      </p:sp>
    </p:spTree>
    <p:extLst>
      <p:ext uri="{BB962C8B-B14F-4D97-AF65-F5344CB8AC3E}">
        <p14:creationId xmlns:p14="http://schemas.microsoft.com/office/powerpoint/2010/main" val="841814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모바일</a:t>
            </a:r>
            <a:r>
              <a:rPr lang="ko-KR" altLang="en-US" sz="1400" dirty="0"/>
              <a:t> 메인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9295"/>
            <a:ext cx="2184861" cy="4408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60333"/>
            <a:ext cx="2170196" cy="4418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3203848" y="1225534"/>
            <a:ext cx="2213029" cy="194088"/>
            <a:chOff x="1187624" y="3270935"/>
            <a:chExt cx="2213029" cy="194088"/>
          </a:xfrm>
        </p:grpSpPr>
        <p:sp>
          <p:nvSpPr>
            <p:cNvPr id="2" name="직사각형 1"/>
            <p:cNvSpPr/>
            <p:nvPr/>
          </p:nvSpPr>
          <p:spPr>
            <a:xfrm>
              <a:off x="1187624" y="3272663"/>
              <a:ext cx="2213029" cy="1923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 algn="ctr"/>
              <a:r>
                <a:rPr lang="ko-KR" altLang="en-US" sz="650" spc="-130" dirty="0">
                  <a:solidFill>
                    <a:prstClr val="black"/>
                  </a:solidFill>
                </a:rPr>
                <a:t>신규 가입 시 </a:t>
              </a:r>
              <a:r>
                <a:rPr lang="en-US" altLang="ko-KR" sz="650" b="1" spc="-130" dirty="0">
                  <a:solidFill>
                    <a:prstClr val="black"/>
                  </a:solidFill>
                </a:rPr>
                <a:t>5% </a:t>
              </a:r>
              <a:r>
                <a:rPr lang="ko-KR" altLang="en-US" sz="650" b="1" spc="-130" dirty="0">
                  <a:solidFill>
                    <a:prstClr val="black"/>
                  </a:solidFill>
                </a:rPr>
                <a:t>할인쿠폰 즉시 제공 </a:t>
              </a:r>
              <a:r>
                <a:rPr lang="ko-KR" altLang="en-US" sz="650" spc="-130" dirty="0">
                  <a:solidFill>
                    <a:prstClr val="black"/>
                  </a:solidFill>
                </a:rPr>
                <a:t>및 </a:t>
              </a:r>
              <a:r>
                <a:rPr lang="ko-KR" altLang="en-US" sz="650" b="1" spc="-130" dirty="0" err="1">
                  <a:solidFill>
                    <a:prstClr val="black"/>
                  </a:solidFill>
                </a:rPr>
                <a:t>켄싱턴</a:t>
              </a:r>
              <a:r>
                <a:rPr lang="ko-KR" altLang="en-US" sz="650" b="1" spc="-130" dirty="0">
                  <a:solidFill>
                    <a:prstClr val="black"/>
                  </a:solidFill>
                </a:rPr>
                <a:t> 포인트 최대 </a:t>
              </a:r>
              <a:r>
                <a:rPr lang="en-US" altLang="ko-KR" sz="650" b="1" spc="-130" dirty="0">
                  <a:solidFill>
                    <a:prstClr val="black"/>
                  </a:solidFill>
                </a:rPr>
                <a:t>7% </a:t>
              </a:r>
              <a:r>
                <a:rPr lang="ko-KR" altLang="en-US" sz="650" b="1" spc="-130" dirty="0">
                  <a:solidFill>
                    <a:prstClr val="black"/>
                  </a:solidFill>
                </a:rPr>
                <a:t>적립</a:t>
              </a:r>
              <a:endParaRPr lang="ko-KR" altLang="en-US" sz="650" u="sng" spc="-130" dirty="0">
                <a:solidFill>
                  <a:prstClr val="black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1187624" y="3270935"/>
              <a:ext cx="2160101" cy="180000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23528" y="3435846"/>
            <a:ext cx="2213029" cy="194088"/>
            <a:chOff x="1187624" y="3270935"/>
            <a:chExt cx="2213029" cy="194088"/>
          </a:xfrm>
        </p:grpSpPr>
        <p:sp>
          <p:nvSpPr>
            <p:cNvPr id="18" name="직사각형 17"/>
            <p:cNvSpPr/>
            <p:nvPr/>
          </p:nvSpPr>
          <p:spPr>
            <a:xfrm>
              <a:off x="1187624" y="3272663"/>
              <a:ext cx="2213029" cy="1923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 algn="ctr"/>
              <a:r>
                <a:rPr lang="ko-KR" altLang="en-US" sz="650" spc="-130" dirty="0">
                  <a:solidFill>
                    <a:prstClr val="black"/>
                  </a:solidFill>
                </a:rPr>
                <a:t>신규 가입 시 </a:t>
              </a:r>
              <a:r>
                <a:rPr lang="en-US" altLang="ko-KR" sz="650" b="1" spc="-130" dirty="0">
                  <a:solidFill>
                    <a:prstClr val="black"/>
                  </a:solidFill>
                </a:rPr>
                <a:t>5% </a:t>
              </a:r>
              <a:r>
                <a:rPr lang="ko-KR" altLang="en-US" sz="650" b="1" spc="-130" dirty="0">
                  <a:solidFill>
                    <a:prstClr val="black"/>
                  </a:solidFill>
                </a:rPr>
                <a:t>할인쿠폰 즉시 제공 </a:t>
              </a:r>
              <a:r>
                <a:rPr lang="ko-KR" altLang="en-US" sz="650" spc="-130" dirty="0">
                  <a:solidFill>
                    <a:prstClr val="black"/>
                  </a:solidFill>
                </a:rPr>
                <a:t>및 </a:t>
              </a:r>
              <a:r>
                <a:rPr lang="ko-KR" altLang="en-US" sz="650" b="1" spc="-130" dirty="0" err="1">
                  <a:solidFill>
                    <a:prstClr val="black"/>
                  </a:solidFill>
                </a:rPr>
                <a:t>켄싱턴</a:t>
              </a:r>
              <a:r>
                <a:rPr lang="ko-KR" altLang="en-US" sz="650" b="1" spc="-130" dirty="0">
                  <a:solidFill>
                    <a:prstClr val="black"/>
                  </a:solidFill>
                </a:rPr>
                <a:t> 포인트 최대 </a:t>
              </a:r>
              <a:r>
                <a:rPr lang="en-US" altLang="ko-KR" sz="650" b="1" spc="-130" dirty="0">
                  <a:solidFill>
                    <a:prstClr val="black"/>
                  </a:solidFill>
                </a:rPr>
                <a:t>7% </a:t>
              </a:r>
              <a:r>
                <a:rPr lang="ko-KR" altLang="en-US" sz="650" b="1" spc="-130" dirty="0">
                  <a:solidFill>
                    <a:prstClr val="black"/>
                  </a:solidFill>
                </a:rPr>
                <a:t>적립</a:t>
              </a:r>
              <a:endParaRPr lang="ko-KR" altLang="en-US" sz="650" u="sng" spc="-130" dirty="0">
                <a:solidFill>
                  <a:prstClr val="black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87624" y="3270935"/>
              <a:ext cx="2160101" cy="180000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cxnSp>
        <p:nvCxnSpPr>
          <p:cNvPr id="21" name="직선 화살표 연결선 20"/>
          <p:cNvCxnSpPr/>
          <p:nvPr/>
        </p:nvCxnSpPr>
        <p:spPr>
          <a:xfrm>
            <a:off x="683568" y="637987"/>
            <a:ext cx="2160240" cy="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339895" y="498850"/>
            <a:ext cx="327309" cy="25971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1411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273</Words>
  <Application>Microsoft Office PowerPoint</Application>
  <PresentationFormat>화면 슬라이드 쇼(16:9)</PresentationFormat>
  <Paragraphs>41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나지영(국내호텔BU S&amp;M(FIT))</dc:creator>
  <cp:lastModifiedBy>정연 이</cp:lastModifiedBy>
  <cp:revision>38</cp:revision>
  <dcterms:created xsi:type="dcterms:W3CDTF">2025-03-28T05:58:06Z</dcterms:created>
  <dcterms:modified xsi:type="dcterms:W3CDTF">2025-03-31T05:42:54Z</dcterms:modified>
</cp:coreProperties>
</file>